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51" d="100"/>
          <a:sy n="51" d="100"/>
        </p:scale>
        <p:origin x="48" y="1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8E2934CB-AE58-4004-9224-6EC201EA4A76}" type="datetimeFigureOut">
              <a:rPr lang="es-ES" smtClean="0"/>
              <a:t>22/04/2016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35091078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E2934CB-AE58-4004-9224-6EC201EA4A76}" type="datetimeFigureOut">
              <a:rPr lang="es-ES" smtClean="0"/>
              <a:t>22/04/2016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24147311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E2934CB-AE58-4004-9224-6EC201EA4A76}" type="datetimeFigureOut">
              <a:rPr lang="es-ES" smtClean="0"/>
              <a:t>22/04/2016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3083691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p>
            <a:fld id="{8E2934CB-AE58-4004-9224-6EC201EA4A76}" type="datetimeFigureOut">
              <a:rPr lang="es-ES" smtClean="0"/>
              <a:t>22/04/2016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1708018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8E2934CB-AE58-4004-9224-6EC201EA4A76}" type="datetimeFigureOut">
              <a:rPr lang="es-ES" smtClean="0"/>
              <a:t>22/04/2016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31068032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p>
            <a:fld id="{8E2934CB-AE58-4004-9224-6EC201EA4A76}" type="datetimeFigureOut">
              <a:rPr lang="es-ES" smtClean="0"/>
              <a:t>22/04/2016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42124358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p>
            <a:fld id="{8E2934CB-AE58-4004-9224-6EC201EA4A76}" type="datetimeFigureOut">
              <a:rPr lang="es-ES" smtClean="0"/>
              <a:t>22/04/2016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29902101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E2934CB-AE58-4004-9224-6EC201EA4A76}" type="datetimeFigureOut">
              <a:rPr lang="es-ES" smtClean="0"/>
              <a:t>22/04/2016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27414743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E2934CB-AE58-4004-9224-6EC201EA4A76}" type="datetimeFigureOut">
              <a:rPr lang="es-ES" smtClean="0"/>
              <a:t>22/04/2016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3672806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E2934CB-AE58-4004-9224-6EC201EA4A76}" type="datetimeFigureOut">
              <a:rPr lang="es-ES" smtClean="0"/>
              <a:t>22/04/2016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27359287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8E2934CB-AE58-4004-9224-6EC201EA4A76}" type="datetimeFigureOut">
              <a:rPr lang="es-ES" smtClean="0"/>
              <a:t>22/04/2016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6F75D93B-31DB-4BF7-BBDC-399772A8928C}" type="slidenum">
              <a:rPr lang="es-ES" smtClean="0"/>
              <a:t>‹Nº›</a:t>
            </a:fld>
            <a:endParaRPr lang="es-ES"/>
          </a:p>
        </p:txBody>
      </p:sp>
    </p:spTree>
    <p:extLst>
      <p:ext uri="{BB962C8B-B14F-4D97-AF65-F5344CB8AC3E}">
        <p14:creationId xmlns:p14="http://schemas.microsoft.com/office/powerpoint/2010/main" val="2408139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2934CB-AE58-4004-9224-6EC201EA4A76}" type="datetimeFigureOut">
              <a:rPr lang="es-ES" smtClean="0"/>
              <a:t>22/04/2016</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75D93B-31DB-4BF7-BBDC-399772A8928C}" type="slidenum">
              <a:rPr lang="es-ES" smtClean="0"/>
              <a:t>‹Nº›</a:t>
            </a:fld>
            <a:endParaRPr lang="es-ES"/>
          </a:p>
        </p:txBody>
      </p:sp>
    </p:spTree>
    <p:extLst>
      <p:ext uri="{BB962C8B-B14F-4D97-AF65-F5344CB8AC3E}">
        <p14:creationId xmlns:p14="http://schemas.microsoft.com/office/powerpoint/2010/main" val="17593434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277236"/>
            <a:ext cx="9144000" cy="2387600"/>
          </a:xfrm>
        </p:spPr>
        <p:txBody>
          <a:bodyPr>
            <a:normAutofit/>
          </a:bodyPr>
          <a:lstStyle/>
          <a:p>
            <a:r>
              <a:rPr lang="es-ES" sz="3600" b="1" dirty="0" smtClean="0">
                <a:solidFill>
                  <a:srgbClr val="0070C0"/>
                </a:solidFill>
              </a:rPr>
              <a:t>Subcontratación de obras y servicios: responsabilidades y obligaciones legales a la luz de la última jurisprudencia</a:t>
            </a:r>
            <a:endParaRPr lang="es-ES" sz="3600" b="1" dirty="0">
              <a:solidFill>
                <a:srgbClr val="0070C0"/>
              </a:solidFill>
            </a:endParaRPr>
          </a:p>
        </p:txBody>
      </p:sp>
      <p:sp>
        <p:nvSpPr>
          <p:cNvPr id="3" name="Subtítulo 2"/>
          <p:cNvSpPr>
            <a:spLocks noGrp="1"/>
          </p:cNvSpPr>
          <p:nvPr>
            <p:ph type="subTitle" idx="1"/>
          </p:nvPr>
        </p:nvSpPr>
        <p:spPr>
          <a:xfrm>
            <a:off x="1524000" y="3006436"/>
            <a:ext cx="9144000" cy="2251364"/>
          </a:xfrm>
        </p:spPr>
        <p:txBody>
          <a:bodyPr>
            <a:normAutofit/>
          </a:bodyPr>
          <a:lstStyle/>
          <a:p>
            <a:r>
              <a:rPr lang="es-ES" dirty="0" smtClean="0">
                <a:solidFill>
                  <a:srgbClr val="7030A0"/>
                </a:solidFill>
              </a:rPr>
              <a:t>XIV Encuentro de Derecho del Trabajo y de la Seguridad Social</a:t>
            </a:r>
          </a:p>
          <a:p>
            <a:r>
              <a:rPr lang="es-ES" dirty="0" smtClean="0">
                <a:solidFill>
                  <a:srgbClr val="7030A0"/>
                </a:solidFill>
              </a:rPr>
              <a:t>Las Palmas de Gran Canaria</a:t>
            </a:r>
          </a:p>
          <a:p>
            <a:r>
              <a:rPr lang="es-ES" dirty="0" smtClean="0">
                <a:solidFill>
                  <a:srgbClr val="7030A0"/>
                </a:solidFill>
              </a:rPr>
              <a:t>23 de abril de 2016</a:t>
            </a:r>
          </a:p>
          <a:p>
            <a:endParaRPr lang="es-ES" dirty="0" smtClean="0">
              <a:solidFill>
                <a:srgbClr val="7030A0"/>
              </a:solidFill>
            </a:endParaRPr>
          </a:p>
          <a:p>
            <a:r>
              <a:rPr lang="es-ES" i="1" dirty="0" smtClean="0"/>
              <a:t>Margarita Ramos Quintana</a:t>
            </a:r>
            <a:endParaRPr lang="es-ES" i="1" dirty="0"/>
          </a:p>
        </p:txBody>
      </p:sp>
    </p:spTree>
    <p:extLst>
      <p:ext uri="{BB962C8B-B14F-4D97-AF65-F5344CB8AC3E}">
        <p14:creationId xmlns:p14="http://schemas.microsoft.com/office/powerpoint/2010/main" val="29622761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rgbClr val="0070C0"/>
                </a:solidFill>
              </a:rPr>
              <a:t>Deberes de información </a:t>
            </a:r>
            <a:endParaRPr lang="es-ES" dirty="0">
              <a:solidFill>
                <a:srgbClr val="0070C0"/>
              </a:solidFill>
            </a:endParaRPr>
          </a:p>
        </p:txBody>
      </p:sp>
      <p:sp>
        <p:nvSpPr>
          <p:cNvPr id="3" name="Marcador de contenido 2"/>
          <p:cNvSpPr>
            <a:spLocks noGrp="1"/>
          </p:cNvSpPr>
          <p:nvPr>
            <p:ph idx="1"/>
          </p:nvPr>
        </p:nvSpPr>
        <p:spPr/>
        <p:txBody>
          <a:bodyPr>
            <a:normAutofit lnSpcReduction="10000"/>
          </a:bodyPr>
          <a:lstStyle/>
          <a:p>
            <a:r>
              <a:rPr lang="es-ES" dirty="0" smtClean="0"/>
              <a:t>Art. 42, 3,4,5 TRLET</a:t>
            </a:r>
          </a:p>
          <a:p>
            <a:r>
              <a:rPr lang="es-ES" dirty="0" smtClean="0"/>
              <a:t>Deberes de la contratista en relación con: los trabajadores/representantes</a:t>
            </a:r>
          </a:p>
          <a:p>
            <a:r>
              <a:rPr lang="es-ES" dirty="0" smtClean="0"/>
              <a:t>Deberes de la contratante en relación con los representantes</a:t>
            </a:r>
          </a:p>
          <a:p>
            <a:pPr marL="0" indent="0">
              <a:buNone/>
            </a:pPr>
            <a:r>
              <a:rPr lang="es-ES" dirty="0"/>
              <a:t>	</a:t>
            </a:r>
            <a:r>
              <a:rPr lang="es-ES" dirty="0" smtClean="0"/>
              <a:t>“antes </a:t>
            </a:r>
            <a:r>
              <a:rPr lang="es-ES" dirty="0"/>
              <a:t>del inicio de la ejecución de la contrata”</a:t>
            </a:r>
          </a:p>
          <a:p>
            <a:endParaRPr lang="es-ES" dirty="0"/>
          </a:p>
          <a:p>
            <a:r>
              <a:rPr lang="es-ES" dirty="0" smtClean="0"/>
              <a:t>Libros registro: cuando se comparte de forma continuada un mismo centro de trabajo reflejando contratas y subcontratas; a disposición de los representantes</a:t>
            </a:r>
          </a:p>
          <a:p>
            <a:r>
              <a:rPr lang="es-ES" dirty="0" smtClean="0"/>
              <a:t>Coordinación de actividades empresariales (art. 24 LPRL)</a:t>
            </a:r>
          </a:p>
          <a:p>
            <a:endParaRPr lang="es-ES" dirty="0" smtClean="0"/>
          </a:p>
          <a:p>
            <a:endParaRPr lang="es-ES" dirty="0"/>
          </a:p>
          <a:p>
            <a:endParaRPr lang="es-ES" dirty="0"/>
          </a:p>
          <a:p>
            <a:endParaRPr lang="es-ES" dirty="0" smtClean="0"/>
          </a:p>
        </p:txBody>
      </p:sp>
    </p:spTree>
    <p:extLst>
      <p:ext uri="{BB962C8B-B14F-4D97-AF65-F5344CB8AC3E}">
        <p14:creationId xmlns:p14="http://schemas.microsoft.com/office/powerpoint/2010/main" val="17259462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rgbClr val="0070C0"/>
                </a:solidFill>
              </a:rPr>
              <a:t>3. Jurisprudencia más reciente: dos cuestiones específicas</a:t>
            </a:r>
            <a:endParaRPr lang="es-ES" dirty="0">
              <a:solidFill>
                <a:srgbClr val="0070C0"/>
              </a:solidFill>
            </a:endParaRPr>
          </a:p>
        </p:txBody>
      </p:sp>
      <p:sp>
        <p:nvSpPr>
          <p:cNvPr id="3" name="Marcador de contenido 2"/>
          <p:cNvSpPr>
            <a:spLocks noGrp="1"/>
          </p:cNvSpPr>
          <p:nvPr>
            <p:ph idx="1"/>
          </p:nvPr>
        </p:nvSpPr>
        <p:spPr/>
        <p:txBody>
          <a:bodyPr>
            <a:normAutofit fontScale="92500" lnSpcReduction="10000"/>
          </a:bodyPr>
          <a:lstStyle/>
          <a:p>
            <a:r>
              <a:rPr lang="es-ES" b="1" dirty="0" smtClean="0"/>
              <a:t>1. Extinción del contrato de trabajo por “fin de obra” en procesos de descentralización productiva</a:t>
            </a:r>
          </a:p>
          <a:p>
            <a:r>
              <a:rPr lang="es-ES" dirty="0" smtClean="0"/>
              <a:t>Jurisprudencia consolidada: es válida la contratación para obra o servicio determinado cuyo objeto se ala realización de actividad contratada con un tercero por tiempo determinado, </a:t>
            </a:r>
            <a:r>
              <a:rPr lang="es-ES" i="1" dirty="0" smtClean="0"/>
              <a:t>siempre que los servicios concertados entre comitente y contratista tengan la consistencia y sustantividad requeridas por el art. 15.1 a) TRLET</a:t>
            </a:r>
          </a:p>
          <a:p>
            <a:r>
              <a:rPr lang="es-ES" dirty="0" smtClean="0"/>
              <a:t>Nueva cuestión: </a:t>
            </a:r>
          </a:p>
          <a:p>
            <a:pPr lvl="1">
              <a:buFontTx/>
              <a:buChar char="-"/>
            </a:pPr>
            <a:r>
              <a:rPr lang="es-ES" dirty="0"/>
              <a:t>R</a:t>
            </a:r>
            <a:r>
              <a:rPr lang="es-ES" dirty="0" smtClean="0"/>
              <a:t>educción parcial de la obra encomendada: no basta para invocar la extinción del contrato de obra o servicio (STS 10-6-2008 y 8-11-2010, </a:t>
            </a:r>
            <a:r>
              <a:rPr lang="es-ES" dirty="0" err="1" smtClean="0"/>
              <a:t>rec.</a:t>
            </a:r>
            <a:r>
              <a:rPr lang="es-ES" dirty="0" smtClean="0"/>
              <a:t> 4173/2009). Si no hay norma legal, convencional o pacto que lo permita***</a:t>
            </a:r>
          </a:p>
          <a:p>
            <a:pPr lvl="1">
              <a:buFontTx/>
              <a:buChar char="-"/>
            </a:pPr>
            <a:r>
              <a:rPr lang="es-ES" dirty="0" smtClean="0"/>
              <a:t>Reiterada  en las SSTS 16-7-2014, </a:t>
            </a:r>
            <a:r>
              <a:rPr lang="es-ES" dirty="0" err="1" smtClean="0"/>
              <a:t>rec.</a:t>
            </a:r>
            <a:r>
              <a:rPr lang="es-ES" dirty="0" smtClean="0"/>
              <a:t> 4426/2014  y 17 -9-2014, </a:t>
            </a:r>
            <a:r>
              <a:rPr lang="es-ES" dirty="0" err="1" smtClean="0"/>
              <a:t>rec.</a:t>
            </a:r>
            <a:r>
              <a:rPr lang="es-ES" dirty="0" smtClean="0"/>
              <a:t>): puede justificar la extinción vía art. 52,c), pero no cabe extinguir con base en el art. 49.1, c)</a:t>
            </a:r>
          </a:p>
          <a:p>
            <a:pPr marL="0" indent="0">
              <a:buNone/>
            </a:pPr>
            <a:endParaRPr lang="es-ES" dirty="0"/>
          </a:p>
        </p:txBody>
      </p:sp>
    </p:spTree>
    <p:extLst>
      <p:ext uri="{BB962C8B-B14F-4D97-AF65-F5344CB8AC3E}">
        <p14:creationId xmlns:p14="http://schemas.microsoft.com/office/powerpoint/2010/main" val="3798403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a:solidFill>
                  <a:srgbClr val="0070C0"/>
                </a:solidFill>
              </a:rPr>
              <a:t>3. Jurisprudencia más reciente: dos cuestiones específicas</a:t>
            </a:r>
          </a:p>
        </p:txBody>
      </p:sp>
      <p:sp>
        <p:nvSpPr>
          <p:cNvPr id="3" name="Marcador de contenido 2"/>
          <p:cNvSpPr>
            <a:spLocks noGrp="1"/>
          </p:cNvSpPr>
          <p:nvPr>
            <p:ph idx="1"/>
          </p:nvPr>
        </p:nvSpPr>
        <p:spPr/>
        <p:txBody>
          <a:bodyPr/>
          <a:lstStyle/>
          <a:p>
            <a:r>
              <a:rPr lang="es-ES" b="1" dirty="0" smtClean="0"/>
              <a:t>2. Externalización de servicios y derecho de huelga</a:t>
            </a:r>
          </a:p>
          <a:p>
            <a:r>
              <a:rPr lang="es-ES" dirty="0" smtClean="0"/>
              <a:t>¿Vulnera el derecho de huelga la contratación de empresa distinta de la contratista habitual por parte de la empresa principal cuando los trabajadores de la contratista participan en una convocatoria de huelga?</a:t>
            </a:r>
          </a:p>
          <a:p>
            <a:r>
              <a:rPr lang="es-ES" dirty="0" smtClean="0"/>
              <a:t>¿Puede lesionar el derecho de huelga de los trabajadores un empresario que no es el titular del contrato de trabajo?</a:t>
            </a:r>
            <a:endParaRPr lang="es-ES" dirty="0"/>
          </a:p>
        </p:txBody>
      </p:sp>
    </p:spTree>
    <p:extLst>
      <p:ext uri="{BB962C8B-B14F-4D97-AF65-F5344CB8AC3E}">
        <p14:creationId xmlns:p14="http://schemas.microsoft.com/office/powerpoint/2010/main" val="25208507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410730"/>
          </a:xfrm>
        </p:spPr>
        <p:txBody>
          <a:bodyPr>
            <a:normAutofit fontScale="90000"/>
          </a:bodyPr>
          <a:lstStyle/>
          <a:p>
            <a:endParaRPr lang="es-ES" dirty="0"/>
          </a:p>
        </p:txBody>
      </p:sp>
      <p:sp>
        <p:nvSpPr>
          <p:cNvPr id="3" name="Marcador de contenido 2"/>
          <p:cNvSpPr>
            <a:spLocks noGrp="1"/>
          </p:cNvSpPr>
          <p:nvPr>
            <p:ph idx="1"/>
          </p:nvPr>
        </p:nvSpPr>
        <p:spPr>
          <a:xfrm>
            <a:off x="838200" y="928256"/>
            <a:ext cx="10515600" cy="5929744"/>
          </a:xfrm>
        </p:spPr>
        <p:txBody>
          <a:bodyPr>
            <a:normAutofit fontScale="85000" lnSpcReduction="20000"/>
          </a:bodyPr>
          <a:lstStyle/>
          <a:p>
            <a:r>
              <a:rPr lang="es-ES" dirty="0" smtClean="0"/>
              <a:t>STSJ Cataluña, 5 de diciembre de 2014: asunto “</a:t>
            </a:r>
            <a:r>
              <a:rPr lang="es-ES" dirty="0" err="1" smtClean="0"/>
              <a:t>Godó</a:t>
            </a:r>
            <a:r>
              <a:rPr lang="es-ES" dirty="0" smtClean="0"/>
              <a:t>”: </a:t>
            </a:r>
            <a:r>
              <a:rPr lang="es-ES" dirty="0"/>
              <a:t>contratación con otra mercantil distinta de la habitual el día de la </a:t>
            </a:r>
            <a:r>
              <a:rPr lang="es-ES" dirty="0" smtClean="0"/>
              <a:t>huelga general de 14 de noviembre de 2012: no vulnera el derecho; es ejercicio lícito de la facultad de contratación mercantil.</a:t>
            </a:r>
          </a:p>
          <a:p>
            <a:r>
              <a:rPr lang="es-ES" dirty="0" smtClean="0"/>
              <a:t>Con anterioridad, SAN de 29 de julio de 2013 (Grupo PRISA), huelga general de 14 de noviembre de 2012 y contratación de dos mercantiles distintas de las habituales: no hay lesión del derecho fundamental, sino una lógica empresarial propia de los procesos de descentralización (apoyo en jurisprudencia del TC SSTC 123/1992 y 33/2011: </a:t>
            </a:r>
            <a:r>
              <a:rPr lang="es-ES" dirty="0" err="1" smtClean="0"/>
              <a:t>esquirolaje</a:t>
            </a:r>
            <a:r>
              <a:rPr lang="es-ES" dirty="0" smtClean="0"/>
              <a:t> externo).</a:t>
            </a:r>
          </a:p>
          <a:p>
            <a:r>
              <a:rPr lang="es-ES" dirty="0" smtClean="0"/>
              <a:t>TS: sí hay lesión del derecho fundamental</a:t>
            </a:r>
          </a:p>
          <a:p>
            <a:r>
              <a:rPr lang="es-ES" dirty="0" smtClean="0"/>
              <a:t>Con apoyo en SSTC 75/2010 y 76/2010: conflicto derivado de reducción del encargo objeto de la contrata por decisión unilateral de la principal </a:t>
            </a:r>
            <a:r>
              <a:rPr lang="es-ES" u="sng" dirty="0" smtClean="0"/>
              <a:t>debido a reclamación de incrementos salariales de los trabajadores de la contratista</a:t>
            </a:r>
            <a:r>
              <a:rPr lang="es-ES" dirty="0" smtClean="0"/>
              <a:t>; pretensión por parte de ésta de recibir compensación económica por la comitente: convocatoria de huelga de los trabajadores de la contratista; despidos  por parte de la contratista con causa en la reducción de la actividad contratada)</a:t>
            </a:r>
          </a:p>
          <a:p>
            <a:r>
              <a:rPr lang="es-ES" u="sng" dirty="0" smtClean="0"/>
              <a:t>STS de 11 de febrero de 2015 </a:t>
            </a:r>
            <a:r>
              <a:rPr lang="es-ES" dirty="0" smtClean="0"/>
              <a:t>(</a:t>
            </a:r>
            <a:r>
              <a:rPr lang="es-ES" dirty="0" err="1" smtClean="0"/>
              <a:t>rec</a:t>
            </a:r>
            <a:r>
              <a:rPr lang="es-ES" dirty="0" smtClean="0"/>
              <a:t> 95/14), Grupo PRISA: invalida la tesis de la AN,  por cuanto contratar con otras mercantiles la actividad dejada de realizar por los huelguistas vacía de contenido la huelga privándola de sus efectos. </a:t>
            </a:r>
          </a:p>
          <a:p>
            <a:endParaRPr lang="es-ES" dirty="0"/>
          </a:p>
          <a:p>
            <a:endParaRPr lang="es-ES" dirty="0"/>
          </a:p>
        </p:txBody>
      </p:sp>
    </p:spTree>
    <p:extLst>
      <p:ext uri="{BB962C8B-B14F-4D97-AF65-F5344CB8AC3E}">
        <p14:creationId xmlns:p14="http://schemas.microsoft.com/office/powerpoint/2010/main" val="3866187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rgbClr val="0070C0"/>
                </a:solidFill>
              </a:rPr>
              <a:t>4. El papel de la negociación colectiva</a:t>
            </a:r>
            <a:endParaRPr lang="es-ES" dirty="0">
              <a:solidFill>
                <a:srgbClr val="0070C0"/>
              </a:solidFill>
            </a:endParaRPr>
          </a:p>
        </p:txBody>
      </p:sp>
      <p:sp>
        <p:nvSpPr>
          <p:cNvPr id="3" name="Marcador de contenido 2"/>
          <p:cNvSpPr>
            <a:spLocks noGrp="1"/>
          </p:cNvSpPr>
          <p:nvPr>
            <p:ph idx="1"/>
          </p:nvPr>
        </p:nvSpPr>
        <p:spPr/>
        <p:txBody>
          <a:bodyPr>
            <a:normAutofit fontScale="92500" lnSpcReduction="20000"/>
          </a:bodyPr>
          <a:lstStyle/>
          <a:p>
            <a:r>
              <a:rPr lang="es-ES" dirty="0" smtClean="0"/>
              <a:t>Mayor grado de implicación con pactos y acuerdos en materia de empleo</a:t>
            </a:r>
          </a:p>
          <a:p>
            <a:r>
              <a:rPr lang="es-ES" dirty="0" smtClean="0"/>
              <a:t>Compromisos de no subrogación y efectos jurídicos</a:t>
            </a:r>
          </a:p>
          <a:p>
            <a:r>
              <a:rPr lang="es-ES" dirty="0" err="1" smtClean="0"/>
              <a:t>Conv</a:t>
            </a:r>
            <a:r>
              <a:rPr lang="es-ES" dirty="0" smtClean="0"/>
              <a:t> Colectivo Hostelería Las Palmas: art. 1; aplicación de las condiciones del convenio y tablas salariales  a los trabajadores de las contratas que presten servicios en cualquier establecimiento sujeto al convenio. Ajustadas a derecho, según la Sala de lo Social </a:t>
            </a:r>
            <a:r>
              <a:rPr lang="es-ES" dirty="0" err="1" smtClean="0"/>
              <a:t>TSJ.Las</a:t>
            </a:r>
            <a:r>
              <a:rPr lang="es-ES" dirty="0" smtClean="0"/>
              <a:t> Palmas</a:t>
            </a:r>
          </a:p>
          <a:p>
            <a:r>
              <a:rPr lang="es-ES" dirty="0" err="1" smtClean="0"/>
              <a:t>Conv</a:t>
            </a:r>
            <a:r>
              <a:rPr lang="es-ES" dirty="0" smtClean="0"/>
              <a:t> Colectivo Hostelería </a:t>
            </a:r>
            <a:r>
              <a:rPr lang="es-ES" dirty="0" err="1" smtClean="0"/>
              <a:t>Sta</a:t>
            </a:r>
            <a:r>
              <a:rPr lang="es-ES" dirty="0" smtClean="0"/>
              <a:t> Cruz de Tenerife: art. 18 (prohibiciones, no impedimentos y compromisos de recurrir a ETTS)</a:t>
            </a:r>
          </a:p>
          <a:p>
            <a:r>
              <a:rPr lang="es-ES" dirty="0" smtClean="0"/>
              <a:t>Incumplimientos del art. 18: STSJ Santa Cruz de 22 de febrero de 2016, </a:t>
            </a:r>
            <a:r>
              <a:rPr lang="es-ES" dirty="0" err="1" smtClean="0"/>
              <a:t>rec</a:t>
            </a:r>
            <a:r>
              <a:rPr lang="es-ES" dirty="0" smtClean="0"/>
              <a:t> 623/2015 (“servicios especializados de limpieza”). Efectos del incumplimiento: no hay cesión ilegal. Sí los efectos del art. 43 TRLET pero de responsabilidad única de la principal, afectada por </a:t>
            </a:r>
            <a:r>
              <a:rPr lang="es-ES" smtClean="0"/>
              <a:t>el convenio.</a:t>
            </a:r>
            <a:endParaRPr lang="es-ES" dirty="0" smtClean="0"/>
          </a:p>
          <a:p>
            <a:endParaRPr lang="es-ES" dirty="0"/>
          </a:p>
        </p:txBody>
      </p:sp>
    </p:spTree>
    <p:extLst>
      <p:ext uri="{BB962C8B-B14F-4D97-AF65-F5344CB8AC3E}">
        <p14:creationId xmlns:p14="http://schemas.microsoft.com/office/powerpoint/2010/main" val="31298647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rgbClr val="0070C0"/>
                </a:solidFill>
              </a:rPr>
              <a:t>Cuestiones a abordar:</a:t>
            </a:r>
            <a:endParaRPr lang="es-ES" dirty="0">
              <a:solidFill>
                <a:srgbClr val="0070C0"/>
              </a:solidFill>
            </a:endParaRPr>
          </a:p>
        </p:txBody>
      </p:sp>
      <p:sp>
        <p:nvSpPr>
          <p:cNvPr id="3" name="Marcador de contenido 2"/>
          <p:cNvSpPr>
            <a:spLocks noGrp="1"/>
          </p:cNvSpPr>
          <p:nvPr>
            <p:ph idx="1"/>
          </p:nvPr>
        </p:nvSpPr>
        <p:spPr>
          <a:xfrm>
            <a:off x="838200" y="1967345"/>
            <a:ext cx="10515600" cy="4209618"/>
          </a:xfrm>
        </p:spPr>
        <p:txBody>
          <a:bodyPr/>
          <a:lstStyle/>
          <a:p>
            <a:pPr marL="0" indent="0">
              <a:buNone/>
            </a:pPr>
            <a:r>
              <a:rPr lang="es-ES" dirty="0" smtClean="0"/>
              <a:t>1. Determinación de la condición de empresario: mediación e interposición </a:t>
            </a:r>
            <a:endParaRPr lang="es-ES" dirty="0"/>
          </a:p>
          <a:p>
            <a:pPr marL="0" indent="0">
              <a:buNone/>
            </a:pPr>
            <a:r>
              <a:rPr lang="es-ES" dirty="0" smtClean="0"/>
              <a:t>2. Subcontratación de obras y servicios: el marco estatutario y los supuestos de responsabilidad empresarial</a:t>
            </a:r>
          </a:p>
          <a:p>
            <a:pPr marL="0" indent="0">
              <a:buNone/>
            </a:pPr>
            <a:r>
              <a:rPr lang="es-ES" dirty="0" smtClean="0"/>
              <a:t>3. La jurisprudencia más reciente: selección de dos ámbitos temáticos</a:t>
            </a:r>
          </a:p>
          <a:p>
            <a:pPr marL="0" indent="0">
              <a:buNone/>
            </a:pPr>
            <a:r>
              <a:rPr lang="es-ES" dirty="0" smtClean="0"/>
              <a:t>4. El papel de la negociación colectiva: la prohibición convencional de externalización de servicios</a:t>
            </a:r>
            <a:endParaRPr lang="es-ES" dirty="0"/>
          </a:p>
        </p:txBody>
      </p:sp>
    </p:spTree>
    <p:extLst>
      <p:ext uri="{BB962C8B-B14F-4D97-AF65-F5344CB8AC3E}">
        <p14:creationId xmlns:p14="http://schemas.microsoft.com/office/powerpoint/2010/main" val="2255864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rgbClr val="0070C0"/>
                </a:solidFill>
              </a:rPr>
              <a:t>1. Determinación de la condición de empresario</a:t>
            </a:r>
            <a:endParaRPr lang="es-ES" dirty="0">
              <a:solidFill>
                <a:srgbClr val="0070C0"/>
              </a:solidFill>
            </a:endParaRPr>
          </a:p>
        </p:txBody>
      </p:sp>
      <p:sp>
        <p:nvSpPr>
          <p:cNvPr id="3" name="Marcador de contenido 2"/>
          <p:cNvSpPr>
            <a:spLocks noGrp="1"/>
          </p:cNvSpPr>
          <p:nvPr>
            <p:ph idx="1"/>
          </p:nvPr>
        </p:nvSpPr>
        <p:spPr/>
        <p:txBody>
          <a:bodyPr/>
          <a:lstStyle/>
          <a:p>
            <a:r>
              <a:rPr lang="es-ES" dirty="0" smtClean="0"/>
              <a:t>- Aspecto esencial para el Derecho del Trabajo</a:t>
            </a:r>
          </a:p>
          <a:p>
            <a:r>
              <a:rPr lang="es-ES" dirty="0" smtClean="0"/>
              <a:t>- Novación subjetiva del contrato en la persona del empresario mediante actos </a:t>
            </a:r>
            <a:r>
              <a:rPr lang="es-ES" i="1" dirty="0" smtClean="0"/>
              <a:t>“inter vivos</a:t>
            </a:r>
            <a:r>
              <a:rPr lang="es-ES" dirty="0" smtClean="0"/>
              <a:t>” : “principio de conservación del negocio jurídico”</a:t>
            </a:r>
          </a:p>
          <a:p>
            <a:r>
              <a:rPr lang="es-ES" dirty="0" smtClean="0"/>
              <a:t>- Flexibilización y nuevas tendencias para facilitar los supuestos de transmisión empresarial/sucesión de empresa y efecto de subrogación (art. 44 TRLET y Directiva 2001/23/CE)</a:t>
            </a:r>
          </a:p>
          <a:p>
            <a:r>
              <a:rPr lang="es-ES" dirty="0" smtClean="0"/>
              <a:t>“Empresarios complejos” y formas lícitas de mediación e interposición: grupos de empresas, ETT y AACC, subcontratación de obras y servicios; ilícitas: cesión ilegal</a:t>
            </a:r>
          </a:p>
          <a:p>
            <a:endParaRPr lang="es-ES" dirty="0"/>
          </a:p>
        </p:txBody>
      </p:sp>
    </p:spTree>
    <p:extLst>
      <p:ext uri="{BB962C8B-B14F-4D97-AF65-F5344CB8AC3E}">
        <p14:creationId xmlns:p14="http://schemas.microsoft.com/office/powerpoint/2010/main" val="6176517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rgbClr val="0070C0"/>
                </a:solidFill>
              </a:rPr>
              <a:t>Grupos de empresas</a:t>
            </a:r>
            <a:endParaRPr lang="es-ES" dirty="0">
              <a:solidFill>
                <a:srgbClr val="0070C0"/>
              </a:solidFill>
            </a:endParaRPr>
          </a:p>
        </p:txBody>
      </p:sp>
      <p:sp>
        <p:nvSpPr>
          <p:cNvPr id="3" name="Marcador de contenido 2"/>
          <p:cNvSpPr>
            <a:spLocks noGrp="1"/>
          </p:cNvSpPr>
          <p:nvPr>
            <p:ph idx="1"/>
          </p:nvPr>
        </p:nvSpPr>
        <p:spPr/>
        <p:txBody>
          <a:bodyPr>
            <a:normAutofit fontScale="92500" lnSpcReduction="20000"/>
          </a:bodyPr>
          <a:lstStyle/>
          <a:p>
            <a:r>
              <a:rPr lang="es-ES" dirty="0" smtClean="0"/>
              <a:t>Endeudamiento ideológico y jurídico del DT ante el Derecho Mercantil</a:t>
            </a:r>
          </a:p>
          <a:p>
            <a:r>
              <a:rPr lang="es-ES" dirty="0" smtClean="0"/>
              <a:t>Artículo 42 C. Comercio: definición de grupo de empresas y responsabilidad separada de las sociedades de capital</a:t>
            </a:r>
          </a:p>
          <a:p>
            <a:r>
              <a:rPr lang="es-ES" dirty="0" smtClean="0"/>
              <a:t>Escasa atención por parte del legislador laboral: falta de regulación laboral específica. Necesidad de revisión dela definición de empresario, art. 1.2 TRLET</a:t>
            </a:r>
          </a:p>
          <a:p>
            <a:r>
              <a:rPr lang="es-ES" dirty="0" smtClean="0"/>
              <a:t>Labor ingente de la jurisprudencia y detección de diversas líneas de interpretación por parte de la Sala IV del TS</a:t>
            </a:r>
          </a:p>
          <a:p>
            <a:r>
              <a:rPr lang="es-ES" dirty="0" smtClean="0"/>
              <a:t>Reciente cambio de tendencia: aplicar las categorías jurídicas del DT (calificación de la relación jurídica, determinación del “empresario real”, aplicación de la responsabilidad solidaria a las empresas integrantes del grupo, </a:t>
            </a:r>
            <a:r>
              <a:rPr lang="es-ES" dirty="0" err="1" smtClean="0"/>
              <a:t>etc</a:t>
            </a:r>
            <a:r>
              <a:rPr lang="es-ES" dirty="0" smtClean="0"/>
              <a:t>). Muy significativa: STS 20 de abril de 2015 (</a:t>
            </a:r>
            <a:r>
              <a:rPr lang="es-ES" dirty="0" err="1" smtClean="0"/>
              <a:t>rec</a:t>
            </a:r>
            <a:r>
              <a:rPr lang="es-ES" dirty="0" smtClean="0"/>
              <a:t> 354/2014)</a:t>
            </a:r>
          </a:p>
          <a:p>
            <a:endParaRPr lang="es-ES" dirty="0" smtClean="0"/>
          </a:p>
          <a:p>
            <a:endParaRPr lang="es-ES" dirty="0"/>
          </a:p>
        </p:txBody>
      </p:sp>
    </p:spTree>
    <p:extLst>
      <p:ext uri="{BB962C8B-B14F-4D97-AF65-F5344CB8AC3E}">
        <p14:creationId xmlns:p14="http://schemas.microsoft.com/office/powerpoint/2010/main" val="19493704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87582" y="-161781"/>
            <a:ext cx="10515600" cy="1325563"/>
          </a:xfrm>
        </p:spPr>
        <p:txBody>
          <a:bodyPr/>
          <a:lstStyle/>
          <a:p>
            <a:pPr algn="ctr"/>
            <a:r>
              <a:rPr lang="es-ES" dirty="0" err="1" smtClean="0">
                <a:solidFill>
                  <a:srgbClr val="0070C0"/>
                </a:solidFill>
              </a:rPr>
              <a:t>ETTs</a:t>
            </a:r>
            <a:r>
              <a:rPr lang="es-ES" dirty="0" smtClean="0">
                <a:solidFill>
                  <a:srgbClr val="0070C0"/>
                </a:solidFill>
              </a:rPr>
              <a:t> y AACC</a:t>
            </a:r>
            <a:endParaRPr lang="es-ES" dirty="0">
              <a:solidFill>
                <a:srgbClr val="0070C0"/>
              </a:solidFill>
            </a:endParaRPr>
          </a:p>
        </p:txBody>
      </p:sp>
      <p:sp>
        <p:nvSpPr>
          <p:cNvPr id="3" name="Marcador de contenido 2"/>
          <p:cNvSpPr>
            <a:spLocks noGrp="1"/>
          </p:cNvSpPr>
          <p:nvPr>
            <p:ph idx="1"/>
          </p:nvPr>
        </p:nvSpPr>
        <p:spPr>
          <a:xfrm>
            <a:off x="838200" y="1163782"/>
            <a:ext cx="10515600" cy="5013181"/>
          </a:xfrm>
        </p:spPr>
        <p:txBody>
          <a:bodyPr>
            <a:normAutofit fontScale="77500" lnSpcReduction="20000"/>
          </a:bodyPr>
          <a:lstStyle/>
          <a:p>
            <a:pPr algn="just"/>
            <a:r>
              <a:rPr lang="es-ES" dirty="0" smtClean="0"/>
              <a:t>Tradicionalmente: objeto único y exclusivo; actualmente, pueden operar también como AACC (RDL 3/2012)</a:t>
            </a:r>
          </a:p>
          <a:p>
            <a:pPr algn="just"/>
            <a:r>
              <a:rPr lang="es-ES" dirty="0" smtClean="0"/>
              <a:t>Ambas se dedican a una misma actividad: poner en contacto oferta y demanda de trabajo</a:t>
            </a:r>
          </a:p>
          <a:p>
            <a:pPr algn="just"/>
            <a:r>
              <a:rPr lang="es-ES" dirty="0" smtClean="0"/>
              <a:t>Una y otra deben someter su actividad a autorización administrativa</a:t>
            </a:r>
          </a:p>
          <a:p>
            <a:pPr algn="just"/>
            <a:r>
              <a:rPr lang="es-ES" dirty="0" smtClean="0"/>
              <a:t>Pero hay diferencias evidentes: </a:t>
            </a:r>
          </a:p>
          <a:p>
            <a:pPr algn="just"/>
            <a:r>
              <a:rPr lang="es-ES" dirty="0" smtClean="0"/>
              <a:t>AACC tienen por única finalidad mediar entre los trabajadores que buscan empleo y las empresas que lo ofertan, no contratan trabajadores; se limitan a ponerlos en contacto con las empresas oferentes. Pueden ser entidades públicas o privadas con o sin ánimo de lucro.</a:t>
            </a:r>
          </a:p>
          <a:p>
            <a:pPr algn="just"/>
            <a:r>
              <a:rPr lang="es-ES" dirty="0" smtClean="0"/>
              <a:t>ETT seleccionan y contratan trabajadores para su puesta a disposición con carácter temporal a otras empresas</a:t>
            </a:r>
            <a:r>
              <a:rPr lang="es-ES" dirty="0"/>
              <a:t>,</a:t>
            </a:r>
            <a:r>
              <a:rPr lang="es-ES" dirty="0" smtClean="0"/>
              <a:t> usuarias, nunca indefinidamente. Ejercen el poder disciplinario y pagan el salario correspondiente en la empresa usuaria</a:t>
            </a:r>
          </a:p>
          <a:p>
            <a:pPr algn="just"/>
            <a:r>
              <a:rPr lang="es-ES" dirty="0" smtClean="0"/>
              <a:t>Jurisprudencia reciente: confusión de actividades empresariales propias de </a:t>
            </a:r>
            <a:r>
              <a:rPr lang="es-ES" dirty="0" err="1" smtClean="0"/>
              <a:t>ETTs</a:t>
            </a:r>
            <a:r>
              <a:rPr lang="es-ES" dirty="0" smtClean="0"/>
              <a:t> y subcontratación de obras y servicios (acuerdos en la negociación colectiva tendentes a otorgar preeminencia a provisión de trabajadores para necesidades temporales con </a:t>
            </a:r>
            <a:r>
              <a:rPr lang="es-ES" dirty="0" err="1" smtClean="0"/>
              <a:t>ETTs</a:t>
            </a:r>
            <a:r>
              <a:rPr lang="es-ES" dirty="0" smtClean="0"/>
              <a:t>).</a:t>
            </a:r>
          </a:p>
          <a:p>
            <a:endParaRPr lang="es-ES" dirty="0"/>
          </a:p>
        </p:txBody>
      </p:sp>
    </p:spTree>
    <p:extLst>
      <p:ext uri="{BB962C8B-B14F-4D97-AF65-F5344CB8AC3E}">
        <p14:creationId xmlns:p14="http://schemas.microsoft.com/office/powerpoint/2010/main" val="27486240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ES" dirty="0" smtClean="0">
                <a:solidFill>
                  <a:srgbClr val="0070C0"/>
                </a:solidFill>
              </a:rPr>
              <a:t>Cesión ilegal de trabajado</a:t>
            </a:r>
            <a:r>
              <a:rPr lang="es-ES" dirty="0" smtClean="0"/>
              <a:t>res</a:t>
            </a:r>
            <a:endParaRPr lang="es-ES" dirty="0"/>
          </a:p>
        </p:txBody>
      </p:sp>
      <p:sp>
        <p:nvSpPr>
          <p:cNvPr id="3" name="Marcador de contenido 2"/>
          <p:cNvSpPr>
            <a:spLocks noGrp="1"/>
          </p:cNvSpPr>
          <p:nvPr>
            <p:ph idx="1"/>
          </p:nvPr>
        </p:nvSpPr>
        <p:spPr/>
        <p:txBody>
          <a:bodyPr>
            <a:normAutofit fontScale="92500" lnSpcReduction="20000"/>
          </a:bodyPr>
          <a:lstStyle/>
          <a:p>
            <a:pPr algn="just"/>
            <a:r>
              <a:rPr lang="es-ES" dirty="0" smtClean="0"/>
              <a:t>La cesión de trabajadores llevada a cabo por empresas que no tienen la consideración de </a:t>
            </a:r>
            <a:r>
              <a:rPr lang="es-ES" dirty="0" err="1" smtClean="0"/>
              <a:t>ETTs</a:t>
            </a:r>
            <a:r>
              <a:rPr lang="es-ES" dirty="0"/>
              <a:t> </a:t>
            </a:r>
            <a:r>
              <a:rPr lang="es-ES" dirty="0" smtClean="0"/>
              <a:t>(art. 43.1) y </a:t>
            </a:r>
            <a:r>
              <a:rPr lang="es-ES" dirty="0"/>
              <a:t> </a:t>
            </a:r>
            <a:r>
              <a:rPr lang="es-ES" dirty="0" smtClean="0"/>
              <a:t>siempre que se den determinadas circunstancias (las de art. 43.2 TRLET).</a:t>
            </a:r>
          </a:p>
          <a:p>
            <a:pPr algn="just"/>
            <a:r>
              <a:rPr lang="es-ES" dirty="0" smtClean="0"/>
              <a:t>La subcontratación es actividad empresarial permitida pero incurre en cesión ilegal cuando se utiliza con intención de eludir las obligaciones legales y convencionales derivadas del contrato de trabajo (contratas ficticias o fraudulentas)</a:t>
            </a:r>
          </a:p>
          <a:p>
            <a:pPr algn="just"/>
            <a:r>
              <a:rPr lang="es-ES" dirty="0" smtClean="0"/>
              <a:t>Jurisprudencia consolidada (Sala IV TS): </a:t>
            </a:r>
          </a:p>
          <a:p>
            <a:pPr marL="0" indent="0" algn="just">
              <a:buNone/>
            </a:pPr>
            <a:r>
              <a:rPr lang="es-ES" dirty="0"/>
              <a:t>-</a:t>
            </a:r>
            <a:r>
              <a:rPr lang="es-ES" dirty="0" smtClean="0"/>
              <a:t>empresas ficticias que solo proporcionan mano de obra; ejecución de servicios sin aportar organización empresarial alguna y mera externalización; arrendamiento de servicios y utilización de medios exclusivamente de la principal; suministro de mano de obra sin verdadera contrata; no basta ejercer el poder de dirección cuando éste lo es pro delegación de la principal </a:t>
            </a:r>
            <a:endParaRPr lang="es-ES" dirty="0"/>
          </a:p>
        </p:txBody>
      </p:sp>
    </p:spTree>
    <p:extLst>
      <p:ext uri="{BB962C8B-B14F-4D97-AF65-F5344CB8AC3E}">
        <p14:creationId xmlns:p14="http://schemas.microsoft.com/office/powerpoint/2010/main" val="428836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0"/>
            <a:ext cx="10515600" cy="1593273"/>
          </a:xfrm>
        </p:spPr>
        <p:txBody>
          <a:bodyPr>
            <a:normAutofit fontScale="90000"/>
          </a:bodyPr>
          <a:lstStyle/>
          <a:p>
            <a:r>
              <a:rPr lang="es-ES" dirty="0" smtClean="0">
                <a:solidFill>
                  <a:srgbClr val="0070C0"/>
                </a:solidFill>
              </a:rPr>
              <a:t>2. Subcontratación de obras y servicios: marco estatutario y supuestos de responsabilidad</a:t>
            </a:r>
            <a:endParaRPr lang="es-ES" dirty="0">
              <a:solidFill>
                <a:srgbClr val="0070C0"/>
              </a:solidFill>
            </a:endParaRPr>
          </a:p>
        </p:txBody>
      </p:sp>
      <p:sp>
        <p:nvSpPr>
          <p:cNvPr id="3" name="Marcador de contenido 2"/>
          <p:cNvSpPr>
            <a:spLocks noGrp="1"/>
          </p:cNvSpPr>
          <p:nvPr>
            <p:ph idx="1"/>
          </p:nvPr>
        </p:nvSpPr>
        <p:spPr>
          <a:xfrm>
            <a:off x="838200" y="1825624"/>
            <a:ext cx="10515600" cy="5032375"/>
          </a:xfrm>
        </p:spPr>
        <p:txBody>
          <a:bodyPr>
            <a:noAutofit/>
          </a:bodyPr>
          <a:lstStyle/>
          <a:p>
            <a:pPr marL="0" indent="0">
              <a:buNone/>
            </a:pPr>
            <a:endParaRPr lang="es-ES" sz="2000" dirty="0" smtClean="0"/>
          </a:p>
          <a:p>
            <a:pPr marL="0" indent="0">
              <a:buNone/>
            </a:pPr>
            <a:r>
              <a:rPr lang="es-ES" sz="2000" dirty="0" smtClean="0"/>
              <a:t>Procesos de descentralización productiva como estrategia empresarial generalizada: </a:t>
            </a:r>
          </a:p>
          <a:p>
            <a:pPr marL="0" indent="0">
              <a:buNone/>
            </a:pPr>
            <a:endParaRPr lang="es-ES" sz="2000" dirty="0"/>
          </a:p>
          <a:p>
            <a:pPr marL="0" indent="0">
              <a:buNone/>
            </a:pPr>
            <a:r>
              <a:rPr lang="es-ES" sz="2000" dirty="0" smtClean="0"/>
              <a:t>	a) tendencias </a:t>
            </a:r>
            <a:r>
              <a:rPr lang="es-ES" sz="2000" dirty="0"/>
              <a:t>de la economía a escala </a:t>
            </a:r>
            <a:r>
              <a:rPr lang="es-ES" sz="2000" dirty="0" smtClean="0"/>
              <a:t>mundial </a:t>
            </a:r>
          </a:p>
          <a:p>
            <a:pPr marL="457200" lvl="1" indent="0">
              <a:buNone/>
            </a:pPr>
            <a:r>
              <a:rPr lang="es-ES" sz="2000" dirty="0" smtClean="0"/>
              <a:t>	b) flexibilización </a:t>
            </a:r>
            <a:r>
              <a:rPr lang="es-ES" sz="2000" dirty="0"/>
              <a:t>y adaptación de las normas laborales a la realidad </a:t>
            </a:r>
            <a:r>
              <a:rPr lang="es-ES" sz="2000" dirty="0" smtClean="0"/>
              <a:t>de </a:t>
            </a:r>
            <a:r>
              <a:rPr lang="es-ES" sz="2000" dirty="0"/>
              <a:t>la </a:t>
            </a:r>
            <a:r>
              <a:rPr lang="es-ES" sz="2000" dirty="0" smtClean="0"/>
              <a:t>empresa</a:t>
            </a:r>
          </a:p>
          <a:p>
            <a:pPr marL="457200" lvl="1" indent="0">
              <a:buNone/>
            </a:pPr>
            <a:endParaRPr lang="es-ES" sz="2000" dirty="0" smtClean="0"/>
          </a:p>
          <a:p>
            <a:r>
              <a:rPr lang="es-ES" sz="2000" dirty="0" smtClean="0"/>
              <a:t> </a:t>
            </a:r>
            <a:r>
              <a:rPr lang="es-ES" sz="2000" dirty="0"/>
              <a:t>Regulación en el art. 42 del TRLET anacrónica y </a:t>
            </a:r>
            <a:r>
              <a:rPr lang="es-ES" sz="2000" dirty="0" smtClean="0"/>
              <a:t>desfasada</a:t>
            </a:r>
          </a:p>
          <a:p>
            <a:r>
              <a:rPr lang="es-ES" sz="2000" dirty="0" smtClean="0"/>
              <a:t>Elementos definitorios del uso lícito de la contrata: determinación del verdadero empresario/actividad económica real/organización empresarial y medios propios/ ejercicio del poder de dirección</a:t>
            </a:r>
          </a:p>
          <a:p>
            <a:r>
              <a:rPr lang="es-ES" sz="2000" dirty="0" smtClean="0"/>
              <a:t>Conclusión: el ordenamiento laboral no impide el recurso a estas formas de organización del proceso productivo pero trata de “apuntalar” mecanismos aseguradores de la determinación del verdadero empresario, el que debe asumir las responsabilidades derivadas del contrato  de trabajo</a:t>
            </a:r>
          </a:p>
          <a:p>
            <a:pPr marL="0" indent="0">
              <a:buNone/>
            </a:pPr>
            <a:endParaRPr lang="es-ES" sz="2000" dirty="0" smtClean="0"/>
          </a:p>
          <a:p>
            <a:pPr marL="0" indent="0">
              <a:buNone/>
            </a:pPr>
            <a:endParaRPr lang="es-ES" sz="2000" dirty="0"/>
          </a:p>
          <a:p>
            <a:endParaRPr lang="es-ES" sz="2000" dirty="0" smtClean="0"/>
          </a:p>
          <a:p>
            <a:endParaRPr lang="es-ES" sz="2000" dirty="0"/>
          </a:p>
          <a:p>
            <a:endParaRPr lang="es-ES" sz="2000" dirty="0" smtClean="0"/>
          </a:p>
          <a:p>
            <a:pPr marL="0" indent="0">
              <a:buNone/>
            </a:pPr>
            <a:r>
              <a:rPr lang="es-ES" sz="2000" dirty="0" smtClean="0"/>
              <a:t>	</a:t>
            </a:r>
          </a:p>
        </p:txBody>
      </p:sp>
    </p:spTree>
    <p:extLst>
      <p:ext uri="{BB962C8B-B14F-4D97-AF65-F5344CB8AC3E}">
        <p14:creationId xmlns:p14="http://schemas.microsoft.com/office/powerpoint/2010/main" val="694638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rgbClr val="0070C0"/>
                </a:solidFill>
              </a:rPr>
              <a:t>Licitud de la contrata de obras y servicios</a:t>
            </a:r>
            <a:endParaRPr lang="es-ES" dirty="0">
              <a:solidFill>
                <a:srgbClr val="0070C0"/>
              </a:solidFill>
            </a:endParaRPr>
          </a:p>
        </p:txBody>
      </p:sp>
      <p:sp>
        <p:nvSpPr>
          <p:cNvPr id="3" name="Marcador de contenido 2"/>
          <p:cNvSpPr>
            <a:spLocks noGrp="1"/>
          </p:cNvSpPr>
          <p:nvPr>
            <p:ph idx="1"/>
          </p:nvPr>
        </p:nvSpPr>
        <p:spPr/>
        <p:txBody>
          <a:bodyPr>
            <a:normAutofit fontScale="92500"/>
          </a:bodyPr>
          <a:lstStyle/>
          <a:p>
            <a:r>
              <a:rPr lang="es-ES" dirty="0"/>
              <a:t>Concepto de contrata: vinculado a la “propia actividad” del empresario principal (jurisprudencia consolidada en el tiempo</a:t>
            </a:r>
            <a:r>
              <a:rPr lang="es-ES" dirty="0" smtClean="0"/>
              <a:t>)</a:t>
            </a:r>
          </a:p>
          <a:p>
            <a:r>
              <a:rPr lang="es-ES" dirty="0" smtClean="0"/>
              <a:t>Condiciones de licitud:</a:t>
            </a:r>
          </a:p>
          <a:p>
            <a:pPr lvl="1"/>
            <a:r>
              <a:rPr lang="es-ES" dirty="0"/>
              <a:t>Contratista capacitado para realizar la obra o servicio</a:t>
            </a:r>
          </a:p>
          <a:p>
            <a:pPr lvl="1"/>
            <a:r>
              <a:rPr lang="es-ES" dirty="0"/>
              <a:t>Recepción directa del “encargo” entre trabajadores prestatarios del servicio y la contratista</a:t>
            </a:r>
          </a:p>
          <a:p>
            <a:pPr lvl="1"/>
            <a:r>
              <a:rPr lang="es-ES" dirty="0"/>
              <a:t>Pago directo de obligaciones retributivas</a:t>
            </a:r>
          </a:p>
          <a:p>
            <a:pPr lvl="1"/>
            <a:r>
              <a:rPr lang="es-ES" dirty="0"/>
              <a:t>Riesgos de la actividad: directamente asumidos por la </a:t>
            </a:r>
            <a:r>
              <a:rPr lang="es-ES" dirty="0" smtClean="0"/>
              <a:t>contratista</a:t>
            </a:r>
          </a:p>
          <a:p>
            <a:r>
              <a:rPr lang="es-ES" dirty="0" smtClean="0"/>
              <a:t>**Cuando no se aportan medios patrimoniales propios ni son asumidos los riesgos de explotación ni se ejerce el poder de dirección por el contratista se incurre en cesión ilegal (SSTS 17-7-93, RJ 5688 y 19 -1-94, RJ 352)</a:t>
            </a:r>
          </a:p>
          <a:p>
            <a:endParaRPr lang="es-ES" dirty="0"/>
          </a:p>
          <a:p>
            <a:endParaRPr lang="es-ES" dirty="0"/>
          </a:p>
        </p:txBody>
      </p:sp>
    </p:spTree>
    <p:extLst>
      <p:ext uri="{BB962C8B-B14F-4D97-AF65-F5344CB8AC3E}">
        <p14:creationId xmlns:p14="http://schemas.microsoft.com/office/powerpoint/2010/main" val="1673076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solidFill>
                  <a:srgbClr val="0070C0"/>
                </a:solidFill>
              </a:rPr>
              <a:t>Deberes empresariales a efectos de determinación de responsabil</a:t>
            </a:r>
            <a:r>
              <a:rPr lang="es-ES" dirty="0" smtClean="0"/>
              <a:t>idad</a:t>
            </a:r>
            <a:endParaRPr lang="es-ES" dirty="0"/>
          </a:p>
        </p:txBody>
      </p:sp>
      <p:sp>
        <p:nvSpPr>
          <p:cNvPr id="3" name="Marcador de contenido 2"/>
          <p:cNvSpPr>
            <a:spLocks noGrp="1"/>
          </p:cNvSpPr>
          <p:nvPr>
            <p:ph idx="1"/>
          </p:nvPr>
        </p:nvSpPr>
        <p:spPr/>
        <p:txBody>
          <a:bodyPr>
            <a:normAutofit fontScale="85000" lnSpcReduction="20000"/>
          </a:bodyPr>
          <a:lstStyle/>
          <a:p>
            <a:r>
              <a:rPr lang="es-ES" dirty="0" smtClean="0"/>
              <a:t>1. </a:t>
            </a:r>
            <a:r>
              <a:rPr lang="es-ES" u="sng" dirty="0" smtClean="0"/>
              <a:t>Antes del inicio de la contrata </a:t>
            </a:r>
            <a:r>
              <a:rPr lang="es-ES" dirty="0" smtClean="0"/>
              <a:t>(nuevas obligaciones introducidas por RDL 5/2011): cuotas de SS/ actos de encuadramiento. Exoneran de responsabilidad subsidiaria al comitente.</a:t>
            </a:r>
          </a:p>
          <a:p>
            <a:r>
              <a:rPr lang="es-ES" dirty="0" smtClean="0"/>
              <a:t>2. Durante la contrata (nuevas obligaciones introducidas por RDL 13/2012): Solidaria. Empresa principal o adjudicataria y contratista con extensión a subcontratistas.</a:t>
            </a:r>
          </a:p>
          <a:p>
            <a:pPr>
              <a:buFontTx/>
              <a:buChar char="-"/>
            </a:pPr>
            <a:r>
              <a:rPr lang="es-ES" dirty="0" smtClean="0"/>
              <a:t>Ámbito temporal: acotada a la duración de la contrata, se puede exigir hasta un año después de finalizada (salarios) o tres (Seguridad Social)</a:t>
            </a:r>
          </a:p>
          <a:p>
            <a:pPr>
              <a:buFontTx/>
              <a:buChar char="-"/>
            </a:pPr>
            <a:r>
              <a:rPr lang="es-ES" dirty="0"/>
              <a:t>Ámbito material: salarios/Seguridad social/ prevención de riesgos </a:t>
            </a:r>
            <a:r>
              <a:rPr lang="es-ES" dirty="0" smtClean="0"/>
              <a:t>laborales</a:t>
            </a:r>
          </a:p>
          <a:p>
            <a:pPr lvl="1">
              <a:buFontTx/>
              <a:buChar char="-"/>
            </a:pPr>
            <a:r>
              <a:rPr lang="es-ES" dirty="0" smtClean="0"/>
              <a:t>Salarios: percepciones salariales</a:t>
            </a:r>
          </a:p>
          <a:p>
            <a:pPr lvl="1">
              <a:buFontTx/>
              <a:buChar char="-"/>
            </a:pPr>
            <a:r>
              <a:rPr lang="es-ES" dirty="0" smtClean="0"/>
              <a:t>Seguridad Social: cuotas empresariales, prestaciones por pago delegado; </a:t>
            </a:r>
            <a:r>
              <a:rPr lang="es-ES" dirty="0" err="1" smtClean="0"/>
              <a:t>afil</a:t>
            </a:r>
            <a:r>
              <a:rPr lang="es-ES" dirty="0" smtClean="0"/>
              <a:t>/alta; prestaciones IP sin dar de alta en el momento del </a:t>
            </a:r>
            <a:r>
              <a:rPr lang="es-ES" dirty="0" err="1" smtClean="0"/>
              <a:t>h.c</a:t>
            </a:r>
            <a:r>
              <a:rPr lang="es-ES" dirty="0" smtClean="0"/>
              <a:t>.; recargo de prestaciones</a:t>
            </a:r>
          </a:p>
          <a:p>
            <a:pPr lvl="1">
              <a:buFontTx/>
              <a:buChar char="-"/>
            </a:pPr>
            <a:r>
              <a:rPr lang="es-ES" dirty="0" smtClean="0"/>
              <a:t>Seguridad y salud en el trabajo: papel preponderante de la contratante (art. 24.3 LPRL). Alcanza la  responsabilidad civil por daños y perjuicios cuando hubo omisión medidas de seguridad</a:t>
            </a:r>
            <a:endParaRPr lang="es-ES" dirty="0"/>
          </a:p>
          <a:p>
            <a:pPr>
              <a:buFontTx/>
              <a:buChar char="-"/>
            </a:pPr>
            <a:endParaRPr lang="es-ES" dirty="0"/>
          </a:p>
        </p:txBody>
      </p:sp>
    </p:spTree>
    <p:extLst>
      <p:ext uri="{BB962C8B-B14F-4D97-AF65-F5344CB8AC3E}">
        <p14:creationId xmlns:p14="http://schemas.microsoft.com/office/powerpoint/2010/main" val="1678693593"/>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172</TotalTime>
  <Words>1599</Words>
  <Application>Microsoft Office PowerPoint</Application>
  <PresentationFormat>Panorámica</PresentationFormat>
  <Paragraphs>98</Paragraphs>
  <Slides>14</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14</vt:i4>
      </vt:variant>
    </vt:vector>
  </HeadingPairs>
  <TitlesOfParts>
    <vt:vector size="18" baseType="lpstr">
      <vt:lpstr>Arial</vt:lpstr>
      <vt:lpstr>Calibri</vt:lpstr>
      <vt:lpstr>Calibri Light</vt:lpstr>
      <vt:lpstr>Tema de Office</vt:lpstr>
      <vt:lpstr>Subcontratación de obras y servicios: responsabilidades y obligaciones legales a la luz de la última jurisprudencia</vt:lpstr>
      <vt:lpstr>Cuestiones a abordar:</vt:lpstr>
      <vt:lpstr>1. Determinación de la condición de empresario</vt:lpstr>
      <vt:lpstr>Grupos de empresas</vt:lpstr>
      <vt:lpstr>ETTs y AACC</vt:lpstr>
      <vt:lpstr>Cesión ilegal de trabajadores</vt:lpstr>
      <vt:lpstr>2. Subcontratación de obras y servicios: marco estatutario y supuestos de responsabilidad</vt:lpstr>
      <vt:lpstr>Licitud de la contrata de obras y servicios</vt:lpstr>
      <vt:lpstr>Deberes empresariales a efectos de determinación de responsabilidad</vt:lpstr>
      <vt:lpstr>Deberes de información </vt:lpstr>
      <vt:lpstr>3. Jurisprudencia más reciente: dos cuestiones específicas</vt:lpstr>
      <vt:lpstr>3. Jurisprudencia más reciente: dos cuestiones específicas</vt:lpstr>
      <vt:lpstr>Presentación de PowerPoint</vt:lpstr>
      <vt:lpstr>4. El papel de la negociación colectiva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Conciliación de la vida familiar y laboral</dc:title>
  <dc:creator>Margarita</dc:creator>
  <cp:lastModifiedBy>Margarita</cp:lastModifiedBy>
  <cp:revision>41</cp:revision>
  <dcterms:created xsi:type="dcterms:W3CDTF">2015-03-13T23:38:27Z</dcterms:created>
  <dcterms:modified xsi:type="dcterms:W3CDTF">2016-04-22T19:17:19Z</dcterms:modified>
</cp:coreProperties>
</file>